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251999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84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852" autoAdjust="0"/>
    <p:restoredTop sz="94641" autoAdjust="0"/>
  </p:normalViewPr>
  <p:slideViewPr>
    <p:cSldViewPr snapToGrid="0">
      <p:cViewPr>
        <p:scale>
          <a:sx n="33" d="100"/>
          <a:sy n="33" d="100"/>
        </p:scale>
        <p:origin x="1776" y="19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BA451-A2D1-4438-9E1C-CCAA2992054E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49500" y="1143000"/>
            <a:ext cx="2159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77266-409F-4E83-9368-4EB51E8B2EC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233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1pPr>
    <a:lvl2pPr marL="146875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2pPr>
    <a:lvl3pPr marL="293751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3pPr>
    <a:lvl4pPr marL="440626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4pPr>
    <a:lvl5pPr marL="587502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5pPr>
    <a:lvl6pPr marL="734377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6pPr>
    <a:lvl7pPr marL="881253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7pPr>
    <a:lvl8pPr marL="10281285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8pPr>
    <a:lvl9pPr marL="11750040" algn="l" defTabSz="2937510" rtl="0" eaLnBrk="1" latinLnBrk="0" hangingPunct="1">
      <a:defRPr sz="38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777266-409F-4E83-9368-4EB51E8B2EC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837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368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57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82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756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>
                    <a:tint val="82000"/>
                  </a:schemeClr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82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82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71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439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759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1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06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8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982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A0F6CC-7596-4905-80FD-CE177AAA5B2D}" type="datetimeFigureOut">
              <a:rPr lang="en-GB" smtClean="0"/>
              <a:t>07/05/2026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09073C-65B0-4F6F-BEB3-B929C5E44BD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78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6">
            <a:extLst>
              <a:ext uri="{FF2B5EF4-FFF2-40B4-BE49-F238E27FC236}">
                <a16:creationId xmlns:a16="http://schemas.microsoft.com/office/drawing/2014/main" id="{E25DD82E-2625-046F-E17F-CAD007031D7C}"/>
              </a:ext>
            </a:extLst>
          </p:cNvPr>
          <p:cNvSpPr txBox="1">
            <a:spLocks/>
          </p:cNvSpPr>
          <p:nvPr/>
        </p:nvSpPr>
        <p:spPr>
          <a:xfrm>
            <a:off x="324158" y="303185"/>
            <a:ext cx="24551659" cy="34160945"/>
          </a:xfrm>
          <a:prstGeom prst="rect">
            <a:avLst/>
          </a:prstGeom>
          <a:noFill/>
          <a:ln w="38100">
            <a:solidFill>
              <a:srgbClr val="69845F"/>
            </a:solidFill>
          </a:ln>
        </p:spPr>
        <p:txBody>
          <a:bodyPr vert="horz" lIns="76199" tIns="38100" rIns="76199" bIns="38100" rtlCol="0" anchor="t">
            <a:normAutofit/>
          </a:bodyPr>
          <a:lstStyle>
            <a:lvl1pPr marL="756003" indent="-756003" algn="l" defTabSz="3024012" rtl="0" eaLnBrk="1" latinLnBrk="0" hangingPunct="1">
              <a:lnSpc>
                <a:spcPct val="90000"/>
              </a:lnSpc>
              <a:spcBef>
                <a:spcPts val="3307"/>
              </a:spcBef>
              <a:buFont typeface="Arial" panose="020B0604020202020204" pitchFamily="34" charset="0"/>
              <a:buChar char="•"/>
              <a:defRPr sz="9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8009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79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80015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66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2021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04028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16034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28040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40046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52052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45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D0D4E71-768A-64EE-F528-5EF5EAC10955}"/>
              </a:ext>
            </a:extLst>
          </p:cNvPr>
          <p:cNvSpPr/>
          <p:nvPr/>
        </p:nvSpPr>
        <p:spPr>
          <a:xfrm>
            <a:off x="1456452" y="4115667"/>
            <a:ext cx="22211543" cy="2422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62" dirty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9A42F896-D3AF-7F6B-9B4A-36E44C3D93A1}"/>
              </a:ext>
            </a:extLst>
          </p:cNvPr>
          <p:cNvSpPr txBox="1">
            <a:spLocks/>
          </p:cNvSpPr>
          <p:nvPr/>
        </p:nvSpPr>
        <p:spPr>
          <a:xfrm>
            <a:off x="373986" y="7252856"/>
            <a:ext cx="24475848" cy="3937899"/>
          </a:xfrm>
          <a:prstGeom prst="rect">
            <a:avLst/>
          </a:prstGeom>
          <a:noFill/>
          <a:ln w="19050">
            <a:noFill/>
          </a:ln>
        </p:spPr>
        <p:txBody>
          <a:bodyPr vert="horz" lIns="76199" tIns="38100" rIns="76199" bIns="38100" rtlCol="0" anchor="t">
            <a:normAutofit/>
          </a:bodyPr>
          <a:lstStyle>
            <a:lvl1pPr marL="756003" indent="-756003" algn="l" defTabSz="3024012" rtl="0" eaLnBrk="1" latinLnBrk="0" hangingPunct="1">
              <a:lnSpc>
                <a:spcPct val="90000"/>
              </a:lnSpc>
              <a:spcBef>
                <a:spcPts val="3307"/>
              </a:spcBef>
              <a:buFont typeface="Arial" panose="020B0604020202020204" pitchFamily="34" charset="0"/>
              <a:buChar char="•"/>
              <a:defRPr sz="9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68009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793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80015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66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92021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04028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16034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28040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40046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52052" indent="-756003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Char char="•"/>
              <a:defRPr sz="5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4400" b="1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INTRODUZIONE (Arial 44 </a:t>
            </a:r>
            <a:r>
              <a:rPr lang="it-IT" sz="4400" b="1" dirty="0" err="1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Bold</a:t>
            </a:r>
            <a:r>
              <a:rPr lang="it-IT" sz="4400" b="1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3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Testo (Arial 34)</a:t>
            </a:r>
          </a:p>
          <a:p>
            <a:pPr marL="0" indent="0">
              <a:buNone/>
            </a:pPr>
            <a:endParaRPr lang="en-GB" sz="45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Segnaposto testo 6">
            <a:extLst>
              <a:ext uri="{FF2B5EF4-FFF2-40B4-BE49-F238E27FC236}">
                <a16:creationId xmlns:a16="http://schemas.microsoft.com/office/drawing/2014/main" id="{0548358B-9DA5-2D4A-B98C-577FAEAFDC5C}"/>
              </a:ext>
            </a:extLst>
          </p:cNvPr>
          <p:cNvSpPr txBox="1">
            <a:spLocks/>
          </p:cNvSpPr>
          <p:nvPr/>
        </p:nvSpPr>
        <p:spPr>
          <a:xfrm>
            <a:off x="365588" y="29323466"/>
            <a:ext cx="24475848" cy="5140664"/>
          </a:xfrm>
          <a:prstGeom prst="rect">
            <a:avLst/>
          </a:prstGeom>
          <a:noFill/>
          <a:ln w="19050">
            <a:noFill/>
          </a:ln>
        </p:spPr>
        <p:txBody>
          <a:bodyPr vert="horz" lIns="76199" tIns="38100" rIns="76199" bIns="38100" rtlCol="0" anchor="t">
            <a:normAutofit/>
          </a:bodyPr>
          <a:lstStyle>
            <a:lvl1pPr marL="0" indent="0" algn="l" defTabSz="3024012" rtl="0" eaLnBrk="1" latinLnBrk="0" hangingPunct="1">
              <a:lnSpc>
                <a:spcPct val="90000"/>
              </a:lnSpc>
              <a:spcBef>
                <a:spcPts val="3307"/>
              </a:spcBef>
              <a:buFont typeface="Arial" panose="020B0604020202020204" pitchFamily="34" charset="0"/>
              <a:buNone/>
              <a:defRPr sz="7937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12006" indent="0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6614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24012" indent="0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5953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36018" indent="0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529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048024" indent="0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529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560031" indent="0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529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072037" indent="0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529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584043" indent="0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529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096049" indent="0" algn="l" defTabSz="3024012" rtl="0" eaLnBrk="1" latinLnBrk="0" hangingPunct="1">
              <a:lnSpc>
                <a:spcPct val="90000"/>
              </a:lnSpc>
              <a:spcBef>
                <a:spcPts val="1654"/>
              </a:spcBef>
              <a:buFont typeface="Arial" panose="020B0604020202020204" pitchFamily="34" charset="0"/>
              <a:buNone/>
              <a:defRPr sz="5291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it-IT" sz="4400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CONCLUSIONI (Arial 44, </a:t>
            </a:r>
            <a:r>
              <a:rPr lang="it-IT" sz="4400" dirty="0" err="1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Bold</a:t>
            </a:r>
            <a:r>
              <a:rPr lang="it-IT" sz="4400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3400" b="0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Testo (Arial 34)</a:t>
            </a:r>
          </a:p>
          <a:p>
            <a:endParaRPr lang="it-IT" sz="3800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it-IT" sz="4500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</a:p>
          <a:p>
            <a:endParaRPr lang="it-IT" sz="4500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500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4500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5A133D8-B705-60C6-9D8F-3FCFA24CA3AE}"/>
              </a:ext>
            </a:extLst>
          </p:cNvPr>
          <p:cNvSpPr txBox="1"/>
          <p:nvPr/>
        </p:nvSpPr>
        <p:spPr>
          <a:xfrm>
            <a:off x="380994" y="11632557"/>
            <a:ext cx="24437985" cy="400109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MATERIALI E METODI (Arial 44, </a:t>
            </a:r>
            <a:r>
              <a:rPr lang="it-IT" sz="4400" b="1" dirty="0" err="1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Bold</a:t>
            </a:r>
            <a:r>
              <a:rPr lang="it-IT" sz="4400" b="1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it-IT" sz="3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Testo </a:t>
            </a:r>
            <a:r>
              <a:rPr lang="it-IT" sz="3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(Arial 34)</a:t>
            </a:r>
          </a:p>
          <a:p>
            <a:endParaRPr lang="it-IT" sz="34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34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34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34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B3B7B29-4A9D-F325-C159-3C759A8A2ADE}"/>
              </a:ext>
            </a:extLst>
          </p:cNvPr>
          <p:cNvSpPr txBox="1"/>
          <p:nvPr/>
        </p:nvSpPr>
        <p:spPr>
          <a:xfrm>
            <a:off x="380994" y="16437467"/>
            <a:ext cx="24437985" cy="1237261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RISULTATI (Arial 44, </a:t>
            </a:r>
            <a:r>
              <a:rPr lang="it-IT" sz="4400" b="1" dirty="0" err="1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Bold</a:t>
            </a:r>
            <a:r>
              <a:rPr lang="it-IT" sz="4400" b="1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  </a:t>
            </a:r>
          </a:p>
          <a:p>
            <a:r>
              <a:rPr lang="it-IT" sz="3400" dirty="0">
                <a:solidFill>
                  <a:srgbClr val="69845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Testo (Arial 34)</a:t>
            </a: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it-IT" sz="4000" b="1" dirty="0">
              <a:solidFill>
                <a:srgbClr val="6984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AD3889E-CF3A-54F2-82DE-EB17CFD8899A}"/>
              </a:ext>
            </a:extLst>
          </p:cNvPr>
          <p:cNvSpPr txBox="1"/>
          <p:nvPr/>
        </p:nvSpPr>
        <p:spPr>
          <a:xfrm>
            <a:off x="6898756" y="686723"/>
            <a:ext cx="11886206" cy="2700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67"/>
              </a:spcAft>
            </a:pPr>
            <a:r>
              <a:rPr lang="it-IT" sz="5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 Convegno Nazionale </a:t>
            </a:r>
          </a:p>
          <a:p>
            <a:pPr algn="ctr">
              <a:lnSpc>
                <a:spcPct val="107000"/>
              </a:lnSpc>
              <a:spcAft>
                <a:spcPts val="667"/>
              </a:spcAft>
            </a:pPr>
            <a:r>
              <a:rPr lang="it-IT" sz="5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 Orticoltura e Floricoltura</a:t>
            </a:r>
            <a:endParaRPr lang="en-GB" sz="5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36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Portici, </a:t>
            </a:r>
            <a:r>
              <a:rPr lang="en-GB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10-12 Giugno 2026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3C79970-005C-FAE2-C9A8-B126462C0969}"/>
              </a:ext>
            </a:extLst>
          </p:cNvPr>
          <p:cNvSpPr txBox="1"/>
          <p:nvPr/>
        </p:nvSpPr>
        <p:spPr>
          <a:xfrm>
            <a:off x="2730513" y="34758290"/>
            <a:ext cx="197954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Bibliografia / Ringraziamenti (Arial 32 </a:t>
            </a:r>
            <a:r>
              <a:rPr lang="it-IT" sz="32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bold</a:t>
            </a:r>
            <a:r>
              <a:rPr lang="it-IT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it-IT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Testo (Arial 28)</a:t>
            </a:r>
          </a:p>
        </p:txBody>
      </p:sp>
      <p:sp>
        <p:nvSpPr>
          <p:cNvPr id="17" name="CasellaDiTesto 15">
            <a:extLst>
              <a:ext uri="{FF2B5EF4-FFF2-40B4-BE49-F238E27FC236}">
                <a16:creationId xmlns:a16="http://schemas.microsoft.com/office/drawing/2014/main" id="{6A2A9F77-4667-4A13-DC75-DBE1FC0ADC80}"/>
              </a:ext>
            </a:extLst>
          </p:cNvPr>
          <p:cNvSpPr txBox="1"/>
          <p:nvPr/>
        </p:nvSpPr>
        <p:spPr>
          <a:xfrm>
            <a:off x="388951" y="5337978"/>
            <a:ext cx="24437984" cy="1600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500"/>
              </a:spcAft>
              <a:tabLst>
                <a:tab pos="717521" algn="l"/>
              </a:tabLst>
            </a:pPr>
            <a:r>
              <a:rPr lang="it-IT" sz="440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Roberta Paradiso</a:t>
            </a:r>
            <a:r>
              <a:rPr lang="it-IT" sz="4400" b="1" u="sng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it-IT" sz="44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</a:t>
            </a:r>
            <a:r>
              <a:rPr lang="it-IT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Youssef Rouphael</a:t>
            </a:r>
            <a:r>
              <a:rPr lang="it-IT" sz="44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it-IT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Stefania De Pascale</a:t>
            </a:r>
            <a:r>
              <a:rPr lang="it-IT" sz="44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it-IT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(Arial 44)</a:t>
            </a:r>
          </a:p>
          <a:p>
            <a:pPr>
              <a:lnSpc>
                <a:spcPct val="107000"/>
              </a:lnSpc>
              <a:spcAft>
                <a:spcPts val="500"/>
              </a:spcAft>
              <a:tabLst>
                <a:tab pos="717521" algn="l"/>
              </a:tabLst>
            </a:pPr>
            <a:r>
              <a:rPr lang="it-IT" sz="28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1</a:t>
            </a:r>
            <a:r>
              <a:rPr lang="it-IT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Università degli Studi di Napoli Federico II - Dipartimento di Agraria - Via Università 100, Portici (Napoli) (Arial 28) </a:t>
            </a:r>
            <a:endParaRPr lang="en-GB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1262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ttangolo 2">
            <a:extLst>
              <a:ext uri="{FF2B5EF4-FFF2-40B4-BE49-F238E27FC236}">
                <a16:creationId xmlns:a16="http://schemas.microsoft.com/office/drawing/2014/main" id="{4E890593-3712-5E9A-F454-F12F5D28151C}"/>
              </a:ext>
            </a:extLst>
          </p:cNvPr>
          <p:cNvSpPr/>
          <p:nvPr/>
        </p:nvSpPr>
        <p:spPr>
          <a:xfrm>
            <a:off x="571494" y="592411"/>
            <a:ext cx="5348042" cy="2880000"/>
          </a:xfrm>
          <a:prstGeom prst="rect">
            <a:avLst/>
          </a:prstGeom>
          <a:noFill/>
          <a:ln w="381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LOGHI ISTITUZIONALI</a:t>
            </a:r>
          </a:p>
        </p:txBody>
      </p:sp>
      <p:sp>
        <p:nvSpPr>
          <p:cNvPr id="24" name="CasellaDiTesto 12">
            <a:extLst>
              <a:ext uri="{FF2B5EF4-FFF2-40B4-BE49-F238E27FC236}">
                <a16:creationId xmlns:a16="http://schemas.microsoft.com/office/drawing/2014/main" id="{0D248A5E-F3C5-80A1-90AE-F87CF7B020C4}"/>
              </a:ext>
            </a:extLst>
          </p:cNvPr>
          <p:cNvSpPr txBox="1"/>
          <p:nvPr/>
        </p:nvSpPr>
        <p:spPr>
          <a:xfrm>
            <a:off x="2939424" y="4027561"/>
            <a:ext cx="192426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Titolo poster (Arial 60)</a:t>
            </a:r>
            <a:endParaRPr lang="en-GB" sz="6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0C163784-6F2C-A996-E80F-B53C26D471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47588" y="178466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5" name="Immagine 14" descr="Immagine che contiene testo, fiore, logo, emblema&#10;&#10;Il contenuto generato dall'IA potrebbe non essere corretto.">
            <a:extLst>
              <a:ext uri="{FF2B5EF4-FFF2-40B4-BE49-F238E27FC236}">
                <a16:creationId xmlns:a16="http://schemas.microsoft.com/office/drawing/2014/main" id="{2A8C9B4E-E031-8D51-AE4A-48A7E373F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654" r="6490"/>
          <a:stretch>
            <a:fillRect/>
          </a:stretch>
        </p:blipFill>
        <p:spPr>
          <a:xfrm>
            <a:off x="20260067" y="428816"/>
            <a:ext cx="4498905" cy="4788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99672CE-8746-C4BE-F346-1BCF9C5970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58" y="34614600"/>
            <a:ext cx="206856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066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</TotalTime>
  <Words>122</Words>
  <Application>Microsoft Office PowerPoint</Application>
  <PresentationFormat>Personalizzato</PresentationFormat>
  <Paragraphs>40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ALESSANDRO BORRELLI</dc:creator>
  <cp:lastModifiedBy>Unknown</cp:lastModifiedBy>
  <cp:revision>45</cp:revision>
  <dcterms:created xsi:type="dcterms:W3CDTF">2026-02-19T10:19:30Z</dcterms:created>
  <dcterms:modified xsi:type="dcterms:W3CDTF">2026-05-07T13:41:11Z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d0b24d-6422-44b0-b3de-abb3a9e8c81a_Enabled">
    <vt:lpwstr>true</vt:lpwstr>
  </property>
  <property fmtid="{D5CDD505-2E9C-101B-9397-08002B2CF9AE}" pid="3" name="MSIP_Label_2ad0b24d-6422-44b0-b3de-abb3a9e8c81a_SetDate">
    <vt:lpwstr>2026-02-19T10:47:52Z</vt:lpwstr>
  </property>
  <property fmtid="{D5CDD505-2E9C-101B-9397-08002B2CF9AE}" pid="4" name="MSIP_Label_2ad0b24d-6422-44b0-b3de-abb3a9e8c81a_Method">
    <vt:lpwstr>Standard</vt:lpwstr>
  </property>
  <property fmtid="{D5CDD505-2E9C-101B-9397-08002B2CF9AE}" pid="5" name="MSIP_Label_2ad0b24d-6422-44b0-b3de-abb3a9e8c81a_Name">
    <vt:lpwstr>defa4170-0d19-0005-0004-bc88714345d2</vt:lpwstr>
  </property>
  <property fmtid="{D5CDD505-2E9C-101B-9397-08002B2CF9AE}" pid="6" name="MSIP_Label_2ad0b24d-6422-44b0-b3de-abb3a9e8c81a_SiteId">
    <vt:lpwstr>2fcfe26a-bb62-46b0-b1e3-28f9da0c45fd</vt:lpwstr>
  </property>
  <property fmtid="{D5CDD505-2E9C-101B-9397-08002B2CF9AE}" pid="7" name="MSIP_Label_2ad0b24d-6422-44b0-b3de-abb3a9e8c81a_ActionId">
    <vt:lpwstr>3fbff4cd-98d1-446d-b4e7-e36061397379</vt:lpwstr>
  </property>
  <property fmtid="{D5CDD505-2E9C-101B-9397-08002B2CF9AE}" pid="8" name="MSIP_Label_2ad0b24d-6422-44b0-b3de-abb3a9e8c81a_ContentBits">
    <vt:lpwstr>0</vt:lpwstr>
  </property>
  <property fmtid="{D5CDD505-2E9C-101B-9397-08002B2CF9AE}" pid="9" name="MSIP_Label_2ad0b24d-6422-44b0-b3de-abb3a9e8c81a_Tag">
    <vt:lpwstr>10, 3, 0, 1</vt:lpwstr>
  </property>
</Properties>
</file>